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0" r:id="rId2"/>
    <p:sldId id="256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66014B1-5B85-442E-A3AC-4EA8005FD074}" type="datetimeFigureOut">
              <a:rPr lang="ru-RU" smtClean="0"/>
              <a:t>03.12.2013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D51930F1-9A10-4AB7-99CD-EC5788D364B5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1043608" y="548680"/>
            <a:ext cx="7175351" cy="1793167"/>
          </a:xfrm>
        </p:spPr>
        <p:txBody>
          <a:bodyPr/>
          <a:lstStyle/>
          <a:p>
            <a:r>
              <a:rPr lang="ru-RU" sz="3600" dirty="0" smtClean="0"/>
              <a:t>Каримова </a:t>
            </a:r>
            <a:r>
              <a:rPr lang="ru-RU" sz="3600" dirty="0" err="1" smtClean="0"/>
              <a:t>Гульсинур</a:t>
            </a:r>
            <a:r>
              <a:rPr lang="ru-RU" sz="3600" dirty="0" smtClean="0"/>
              <a:t> </a:t>
            </a:r>
            <a:r>
              <a:rPr lang="ru-RU" sz="3600" dirty="0" err="1" smtClean="0"/>
              <a:t>Гайнановна</a:t>
            </a: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sz="3600" dirty="0" smtClean="0"/>
              <a:t>МБОУ « </a:t>
            </a:r>
            <a:r>
              <a:rPr lang="ru-RU" sz="3600" dirty="0" err="1" smtClean="0"/>
              <a:t>Шишинерская</a:t>
            </a:r>
            <a:r>
              <a:rPr lang="ru-RU" sz="3600" dirty="0" smtClean="0"/>
              <a:t> ООШ»</a:t>
            </a:r>
            <a:br>
              <a:rPr lang="ru-RU" sz="3600" dirty="0" smtClean="0"/>
            </a:br>
            <a:r>
              <a:rPr lang="ru-RU" sz="3600" dirty="0" smtClean="0"/>
              <a:t>учитель биологии и химии высшей квалификационной категории</a:t>
            </a:r>
            <a:br>
              <a:rPr lang="ru-RU" sz="3600" dirty="0" smtClean="0"/>
            </a:br>
            <a:r>
              <a:rPr lang="ru-RU" sz="3600" dirty="0" smtClean="0"/>
              <a:t>стаж 23 года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351757052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3870" y="4985700"/>
            <a:ext cx="8735282" cy="1616815"/>
          </a:xfrm>
        </p:spPr>
        <p:txBody>
          <a:bodyPr>
            <a:normAutofit fontScale="92500" lnSpcReduction="10000"/>
          </a:bodyPr>
          <a:lstStyle/>
          <a:p>
            <a:endParaRPr lang="ru-RU" sz="1800" i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800" i="1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spcAft>
                <a:spcPts val="0"/>
              </a:spcAft>
              <a:buClrTx/>
              <a:buSzTx/>
            </a:pPr>
            <a:r>
              <a:rPr lang="ru-RU" sz="1800" i="1" dirty="0" smtClean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Tx/>
              <a:buChar char="-"/>
            </a:pP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провести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обсуждение результатов экспертной оценки и самооценки с целью повышения уровня самооценки по компетентностям в области личностных качеств, в области мотивации учебной деятельности;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Tx/>
              <a:buChar char="-"/>
            </a:pP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овысить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компетентность в области обеспечения информационной основы деятельности  </a:t>
            </a:r>
          </a:p>
          <a:p>
            <a:endParaRPr lang="ru-RU" sz="1800" i="1" dirty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404665"/>
            <a:ext cx="6264696" cy="2664295"/>
          </a:xfrm>
        </p:spPr>
        <p:txBody>
          <a:bodyPr>
            <a:normAutofit fontScale="90000"/>
          </a:bodyPr>
          <a:lstStyle/>
          <a:p>
            <a:pPr marL="182880" indent="0">
              <a:buNone/>
            </a:pPr>
            <a:r>
              <a:rPr lang="ru-RU" sz="2000" b="0" dirty="0" err="1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Залкеева</a:t>
            </a:r>
            <a:r>
              <a:rPr lang="ru-RU" sz="2000" b="0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Марина Валерьевна</a:t>
            </a:r>
            <a: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биологии </a:t>
            </a:r>
            <a:r>
              <a:rPr lang="ru-RU" sz="2000" b="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химии МБОУ </a:t>
            </a:r>
            <a:r>
              <a:rPr lang="ru-RU" sz="2000" b="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000" b="0" dirty="0" err="1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Ципьинская</a:t>
            </a:r>
            <a:r>
              <a:rPr lang="ru-RU" sz="2000" b="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СОШ»</a:t>
            </a:r>
            <a:br>
              <a:rPr lang="ru-RU" sz="2000" b="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Стаж работы по предмету - 9 лет</a:t>
            </a:r>
            <a:b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Тестирование (ЕГЭ) – 76 баллов</a:t>
            </a:r>
            <a:b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Оценка эксперта – 4,20 баллов</a:t>
            </a:r>
            <a:b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Результаты:</a:t>
            </a:r>
            <a:br>
              <a:rPr lang="ru-RU" sz="20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Почетная грамота за подготовку победителя Республиканской олимпиады школьников по экологии. 2009 год.</a:t>
            </a:r>
            <a:b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2. Благодарственное письмо Министерства сельского хозяйства и продовольствия РТ Министерства образования и науки 100 талантливых детей села. 2010 год.</a:t>
            </a:r>
            <a:b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Благодарность Министерства образования и науки Самарской области Департамента образования городского округа Самара за подготовку участника ежегодной международной научно-практической конференции учащихся ХХ </a:t>
            </a:r>
            <a:r>
              <a:rPr lang="ru-RU" sz="1600" b="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Алабинские</a:t>
            </a:r>
            <a: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чтения. Самара. 2012 год.</a:t>
            </a:r>
            <a:b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Жукова Н. Л. –</a:t>
            </a:r>
            <a:r>
              <a:rPr lang="en-US" sz="1600" b="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Диплом </a:t>
            </a:r>
            <a:r>
              <a:rPr lang="en-US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1600" b="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степени в республиканской научно-практической конференции «Шаги в науку-2012».  </a:t>
            </a:r>
            <a:endParaRPr lang="ru-RU" sz="1600" b="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I:\день учителя-тригада\SAM_023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4467" y="293911"/>
            <a:ext cx="2114183" cy="15841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Я\Desktop\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631" y="4497964"/>
            <a:ext cx="107166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Я\Desktop\3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380" y="1938716"/>
            <a:ext cx="2423119" cy="13596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 descr="C:\Users\Я\Desktop\34.jpe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172" y="2618524"/>
            <a:ext cx="1128856" cy="1347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C:\Users\Я\Desktop\341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3573016"/>
            <a:ext cx="993805" cy="1371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206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130" y="3672285"/>
            <a:ext cx="6512511" cy="1143000"/>
          </a:xfrm>
        </p:spPr>
        <p:txBody>
          <a:bodyPr/>
          <a:lstStyle/>
          <a:p>
            <a:pPr algn="l"/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Рекомендации</a:t>
            </a:r>
            <a:r>
              <a:rPr lang="ru-RU" sz="1200" dirty="0"/>
              <a:t>:</a:t>
            </a:r>
            <a:br>
              <a:rPr lang="ru-RU" sz="1200" dirty="0"/>
            </a:br>
            <a:r>
              <a:rPr lang="ru-RU" sz="1200" dirty="0">
                <a:effectLst/>
              </a:rPr>
              <a:t>- участие в проектных семинарах, направленных на освоение процедур разработки дидактических, методических материалов и программ </a:t>
            </a:r>
            <a:r>
              <a:rPr lang="ru-RU" sz="1200" dirty="0" smtClean="0">
                <a:effectLst/>
              </a:rPr>
              <a:t/>
            </a:r>
            <a:br>
              <a:rPr lang="ru-RU" sz="1200" dirty="0" smtClean="0">
                <a:effectLst/>
              </a:rPr>
            </a:br>
            <a:r>
              <a:rPr lang="ru-RU" sz="1200" dirty="0" smtClean="0">
                <a:effectLst/>
              </a:rPr>
              <a:t>(</a:t>
            </a:r>
            <a:r>
              <a:rPr lang="ru-RU" sz="1200" dirty="0">
                <a:effectLst/>
              </a:rPr>
              <a:t>управление проектами);</a:t>
            </a:r>
            <a:br>
              <a:rPr lang="ru-RU" sz="1200" dirty="0">
                <a:effectLst/>
              </a:rPr>
            </a:br>
            <a:r>
              <a:rPr lang="ru-RU" sz="1200" dirty="0">
                <a:effectLst/>
              </a:rPr>
              <a:t>- провести обсуждение результатов экспертной оценки и самооценки </a:t>
            </a:r>
            <a:r>
              <a:rPr lang="ru-RU" sz="1200" dirty="0" smtClean="0">
                <a:effectLst/>
              </a:rPr>
              <a:t/>
            </a:r>
            <a:br>
              <a:rPr lang="ru-RU" sz="1200" dirty="0" smtClean="0">
                <a:effectLst/>
              </a:rPr>
            </a:br>
            <a:r>
              <a:rPr lang="ru-RU" sz="1200" dirty="0" smtClean="0">
                <a:effectLst/>
              </a:rPr>
              <a:t>с целью повышения </a:t>
            </a:r>
            <a:r>
              <a:rPr lang="ru-RU" sz="1200" dirty="0">
                <a:effectLst/>
              </a:rPr>
              <a:t>уровня самооценки по компетентности в области личностных качеств, организации педагогической деятельности</a:t>
            </a:r>
            <a:r>
              <a:rPr lang="ru-RU" sz="1200" dirty="0" smtClean="0">
                <a:effectLst/>
              </a:rPr>
              <a:t>,</a:t>
            </a:r>
            <a:br>
              <a:rPr lang="ru-RU" sz="1200" dirty="0" smtClean="0">
                <a:effectLst/>
              </a:rPr>
            </a:br>
            <a:r>
              <a:rPr lang="ru-RU" sz="1200" dirty="0" smtClean="0">
                <a:effectLst/>
              </a:rPr>
              <a:t> </a:t>
            </a:r>
            <a:r>
              <a:rPr lang="ru-RU" sz="1200" dirty="0">
                <a:effectLst/>
              </a:rPr>
              <a:t>разработки программы деятельности и принятия педагогических решений.</a:t>
            </a:r>
            <a:br>
              <a:rPr lang="ru-RU" sz="1200" dirty="0">
                <a:effectLst/>
              </a:rPr>
            </a:br>
            <a:endParaRPr lang="ru-RU" sz="1200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5877272" cy="3129528"/>
          </a:xfrm>
        </p:spPr>
        <p:txBody>
          <a:bodyPr>
            <a:normAutofit fontScale="40000" lnSpcReduction="20000"/>
          </a:bodyPr>
          <a:lstStyle/>
          <a:p>
            <a:pPr marL="45720" indent="0" algn="ctr">
              <a:buNone/>
            </a:pPr>
            <a:r>
              <a:rPr lang="ru-RU" dirty="0" smtClean="0"/>
              <a:t>                                  </a:t>
            </a:r>
            <a:r>
              <a:rPr lang="ru-RU" sz="3800" dirty="0" smtClean="0"/>
              <a:t>Каримова </a:t>
            </a:r>
            <a:r>
              <a:rPr lang="ru-RU" sz="3800" dirty="0" err="1" smtClean="0"/>
              <a:t>Фаниля</a:t>
            </a:r>
            <a:r>
              <a:rPr lang="ru-RU" sz="3800" dirty="0" smtClean="0"/>
              <a:t> </a:t>
            </a:r>
            <a:r>
              <a:rPr lang="ru-RU" sz="3800" dirty="0" err="1" smtClean="0"/>
              <a:t>Василовна</a:t>
            </a:r>
            <a:endParaRPr lang="ru-RU" sz="3800" dirty="0" smtClean="0"/>
          </a:p>
          <a:p>
            <a:r>
              <a:rPr lang="ru-RU" sz="24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Учитель биологии и химии МБОУ «Аланская ООШ»</a:t>
            </a:r>
            <a:b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Стаж работы по предмету - 16 лет</a:t>
            </a:r>
            <a:b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Тестирование (ЕГЭ) –84 баллов</a:t>
            </a:r>
            <a:b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Оценка эксперта – 4,14 баллов</a:t>
            </a:r>
            <a:b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Результаты:</a:t>
            </a:r>
            <a:b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29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Ахмадиев</a:t>
            </a: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И.И. Диплом Занявший 3место в Республиканском конкурсе исследовательских и творческих работ «Я выбираю село»2013</a:t>
            </a:r>
          </a:p>
          <a:p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Каримова Ф.В публикация на сборнике «</a:t>
            </a:r>
            <a:r>
              <a:rPr lang="ru-RU" sz="2900" dirty="0" err="1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Явыбираю</a:t>
            </a:r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село»2013</a:t>
            </a:r>
          </a:p>
          <a:p>
            <a:r>
              <a:rPr lang="ru-RU" sz="29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900" dirty="0"/>
              <a:t>Сертификат </a:t>
            </a:r>
            <a:r>
              <a:rPr lang="ru-RU" sz="2900" dirty="0" err="1"/>
              <a:t>подверждает</a:t>
            </a:r>
            <a:r>
              <a:rPr lang="ru-RU" sz="2900" dirty="0"/>
              <a:t> ,что создала в социальной сети работников образования </a:t>
            </a:r>
            <a:r>
              <a:rPr lang="en-US" sz="2900" dirty="0" err="1"/>
              <a:t>nsportal</a:t>
            </a:r>
            <a:r>
              <a:rPr lang="ru-RU" sz="2900" dirty="0"/>
              <a:t>.</a:t>
            </a:r>
            <a:r>
              <a:rPr lang="en-US" sz="2900" dirty="0" err="1"/>
              <a:t>ru</a:t>
            </a:r>
            <a:r>
              <a:rPr lang="en-US" sz="2900" dirty="0"/>
              <a:t> </a:t>
            </a:r>
            <a:r>
              <a:rPr lang="tt-RU" sz="2900" dirty="0"/>
              <a:t>свой персонал</a:t>
            </a:r>
            <a:r>
              <a:rPr lang="ru-RU" sz="2900" dirty="0"/>
              <a:t>ь</a:t>
            </a:r>
            <a:r>
              <a:rPr lang="tt-RU" sz="2900" dirty="0"/>
              <a:t>ный сайт,2013</a:t>
            </a:r>
            <a:endParaRPr lang="ru-RU" sz="2900" dirty="0"/>
          </a:p>
          <a:p>
            <a:r>
              <a:rPr lang="ru-RU" sz="2900" dirty="0"/>
              <a:t>Сертификат </a:t>
            </a:r>
            <a:r>
              <a:rPr lang="ru-RU" sz="2900" dirty="0" err="1"/>
              <a:t>подверждает</a:t>
            </a:r>
            <a:r>
              <a:rPr lang="ru-RU" sz="2900" dirty="0"/>
              <a:t> ,что разместила в социальной сети работников образования </a:t>
            </a:r>
            <a:r>
              <a:rPr lang="en-US" sz="2900" dirty="0" err="1"/>
              <a:t>nsportal</a:t>
            </a:r>
            <a:r>
              <a:rPr lang="ru-RU" sz="2900" dirty="0"/>
              <a:t>.</a:t>
            </a:r>
            <a:r>
              <a:rPr lang="en-US" sz="2900" dirty="0" err="1"/>
              <a:t>ru</a:t>
            </a:r>
            <a:r>
              <a:rPr lang="en-US" sz="2900" dirty="0"/>
              <a:t> </a:t>
            </a:r>
            <a:r>
              <a:rPr lang="tt-RU" sz="2900" dirty="0"/>
              <a:t>своё электронное портфолио,2013</a:t>
            </a:r>
            <a:endParaRPr lang="ru-RU" sz="2900" dirty="0"/>
          </a:p>
          <a:p>
            <a:r>
              <a:rPr lang="ru-RU" sz="2900" dirty="0"/>
              <a:t>Сертификат </a:t>
            </a:r>
            <a:r>
              <a:rPr lang="ru-RU" sz="2900" dirty="0" err="1"/>
              <a:t>подверждает</a:t>
            </a:r>
            <a:r>
              <a:rPr lang="ru-RU" sz="2900" dirty="0"/>
              <a:t> ,что опубликовала в официальной сети работников образования </a:t>
            </a:r>
            <a:r>
              <a:rPr lang="en-US" sz="2900" dirty="0" err="1"/>
              <a:t>nsportal</a:t>
            </a:r>
            <a:r>
              <a:rPr lang="ru-RU" sz="2900" dirty="0"/>
              <a:t>.</a:t>
            </a:r>
            <a:r>
              <a:rPr lang="en-US" sz="2900" dirty="0" err="1"/>
              <a:t>ru</a:t>
            </a:r>
            <a:r>
              <a:rPr lang="en-US" sz="2900" dirty="0"/>
              <a:t> </a:t>
            </a:r>
            <a:r>
              <a:rPr lang="tt-RU" sz="2900" dirty="0"/>
              <a:t> учебно-методический материал</a:t>
            </a:r>
            <a:r>
              <a:rPr lang="tt-RU" sz="2900" dirty="0" smtClean="0"/>
              <a:t>,</a:t>
            </a:r>
          </a:p>
          <a:p>
            <a:r>
              <a:rPr lang="tt-RU" sz="2900" dirty="0" smtClean="0"/>
              <a:t> </a:t>
            </a:r>
            <a:r>
              <a:rPr lang="tt-RU" sz="2900" dirty="0"/>
              <a:t>2013</a:t>
            </a:r>
            <a:endParaRPr lang="ru-RU" sz="2900" dirty="0"/>
          </a:p>
          <a:p>
            <a:pPr marL="45720" indent="0">
              <a:buNone/>
            </a:pPr>
            <a:endParaRPr lang="ru-RU" sz="29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32240" y="2276872"/>
            <a:ext cx="1878013" cy="13954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-54848"/>
            <a:ext cx="1720528" cy="24288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1510"/>
            <a:ext cx="142875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17" y="3212976"/>
            <a:ext cx="1381125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09736" y="4204335"/>
            <a:ext cx="1381125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1717" y="4725144"/>
            <a:ext cx="1381125" cy="1962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533872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25000" lnSpcReduction="20000"/>
          </a:bodyPr>
          <a:lstStyle/>
          <a:p>
            <a:r>
              <a:rPr lang="ru-RU" sz="5600" dirty="0" err="1"/>
              <a:t>Фазульянова</a:t>
            </a:r>
            <a:r>
              <a:rPr lang="ru-RU" sz="5600" dirty="0"/>
              <a:t> </a:t>
            </a:r>
            <a:r>
              <a:rPr lang="ru-RU" sz="5600" dirty="0" err="1"/>
              <a:t>Гузелия</a:t>
            </a:r>
            <a:r>
              <a:rPr lang="ru-RU" sz="5600" dirty="0"/>
              <a:t> </a:t>
            </a:r>
            <a:r>
              <a:rPr lang="ru-RU" sz="5600" dirty="0" err="1" smtClean="0"/>
              <a:t>Вагизовна</a:t>
            </a:r>
            <a:endParaRPr lang="ru-RU" sz="5600" dirty="0" smtClean="0"/>
          </a:p>
          <a:p>
            <a:r>
              <a:rPr lang="ru-RU" sz="5600" dirty="0"/>
              <a:t>Учитель биологии и химии МБОУ «Средне-</a:t>
            </a:r>
            <a:r>
              <a:rPr lang="ru-RU" sz="5600" dirty="0" err="1"/>
              <a:t>Кушкетская</a:t>
            </a:r>
            <a:r>
              <a:rPr lang="ru-RU" sz="5600" dirty="0"/>
              <a:t> СОШ» </a:t>
            </a:r>
            <a:r>
              <a:rPr lang="ru-RU" sz="5600" dirty="0" err="1"/>
              <a:t>Балтасинского</a:t>
            </a:r>
            <a:r>
              <a:rPr lang="ru-RU" sz="5600" dirty="0"/>
              <a:t>  муниципального района РТ</a:t>
            </a:r>
          </a:p>
          <a:p>
            <a:pPr lvl="0">
              <a:buClr>
                <a:srgbClr val="FEB80A"/>
              </a:buClr>
              <a:buFont typeface="Arial" charset="0"/>
              <a:buChar char="•"/>
            </a:pPr>
            <a:r>
              <a:rPr lang="ru-RU" sz="5600" dirty="0">
                <a:solidFill>
                  <a:srgbClr val="EA157A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Образование высшее .</a:t>
            </a:r>
          </a:p>
          <a:p>
            <a:pPr lvl="0">
              <a:buClr>
                <a:srgbClr val="FEB80A"/>
              </a:buClr>
              <a:buFont typeface="Arial" charset="0"/>
              <a:buChar char="•"/>
            </a:pPr>
            <a:r>
              <a:rPr lang="ru-RU" sz="5600" dirty="0">
                <a:solidFill>
                  <a:srgbClr val="EA157A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Трудовой стаж-13 лет </a:t>
            </a:r>
          </a:p>
          <a:p>
            <a:pPr lvl="0">
              <a:buClr>
                <a:srgbClr val="FEB80A"/>
              </a:buClr>
              <a:buFont typeface="Arial" charset="0"/>
              <a:buChar char="•"/>
            </a:pPr>
            <a:r>
              <a:rPr lang="ru-RU" sz="5600" dirty="0">
                <a:solidFill>
                  <a:srgbClr val="EA157A">
                    <a:lumMod val="60000"/>
                    <a:lumOff val="40000"/>
                  </a:srgbClr>
                </a:solidFill>
                <a:latin typeface="Times New Roman" pitchFamily="18" charset="0"/>
                <a:cs typeface="Times New Roman" pitchFamily="18" charset="0"/>
              </a:rPr>
              <a:t>Педагогический стаж -13 лет : </a:t>
            </a:r>
          </a:p>
          <a:p>
            <a:r>
              <a:rPr lang="ru-RU" sz="6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Тестирование </a:t>
            </a:r>
            <a:r>
              <a:rPr lang="ru-RU" sz="6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(ЕГЭ) – </a:t>
            </a:r>
            <a:r>
              <a:rPr lang="ru-RU" sz="6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84 </a:t>
            </a:r>
            <a:r>
              <a:rPr lang="ru-RU" sz="6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баллов</a:t>
            </a:r>
            <a:br>
              <a:rPr lang="ru-RU" sz="6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Оценка эксперта – </a:t>
            </a:r>
            <a:r>
              <a:rPr lang="ru-RU" sz="60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4,52 </a:t>
            </a:r>
            <a:r>
              <a:rPr lang="ru-RU" sz="6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баллов</a:t>
            </a:r>
            <a:br>
              <a:rPr lang="ru-RU" sz="6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6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6000" dirty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600" dirty="0" smtClean="0"/>
              <a:t>1.</a:t>
            </a:r>
            <a:r>
              <a:rPr lang="ru-RU" sz="5600" dirty="0">
                <a:solidFill>
                  <a:srgbClr val="FF0000"/>
                </a:solidFill>
              </a:rPr>
              <a:t> Соловьева Алина </a:t>
            </a:r>
            <a:r>
              <a:rPr lang="ru-RU" sz="5600" dirty="0"/>
              <a:t>-призер Всероссийского </a:t>
            </a:r>
            <a:br>
              <a:rPr lang="ru-RU" sz="5600" dirty="0"/>
            </a:br>
            <a:r>
              <a:rPr lang="ru-RU" sz="5600" dirty="0"/>
              <a:t>конкурса по естествознанию «Человек и природа</a:t>
            </a:r>
            <a:r>
              <a:rPr lang="ru-RU" sz="5600" dirty="0" smtClean="0"/>
              <a:t>»</a:t>
            </a:r>
          </a:p>
          <a:p>
            <a:pPr marL="45720" indent="0">
              <a:buNone/>
            </a:pPr>
            <a:r>
              <a:rPr lang="ru-RU" sz="4800" dirty="0" smtClean="0"/>
              <a:t>2.</a:t>
            </a:r>
            <a:r>
              <a:rPr lang="ru-RU" sz="48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Никитин А 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– Диплом 3 степени -   </a:t>
            </a:r>
            <a:r>
              <a:rPr lang="en-US" sz="4800" dirty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sz="4800" dirty="0">
                <a:latin typeface="Times New Roman" pitchFamily="18" charset="0"/>
                <a:cs typeface="Times New Roman" pitchFamily="18" charset="0"/>
              </a:rPr>
              <a:t> Республиканский конкурс научно-исследовательских, проектных и творческих работ сельских учащихся 9-11 классов на основе естественно-научных дисциплин «Я выбираю село».</a:t>
            </a:r>
          </a:p>
          <a:p>
            <a:pPr marL="45720" indent="0">
              <a:buNone/>
            </a:pPr>
            <a:r>
              <a:rPr lang="ru-RU" sz="4800" dirty="0" smtClean="0"/>
              <a:t>3.</a:t>
            </a:r>
            <a:r>
              <a:rPr lang="ru-RU" sz="4800" dirty="0"/>
              <a:t> Диплом за подготовку дипломанта Второго Всероссийского </a:t>
            </a:r>
          </a:p>
          <a:p>
            <a:pPr marL="45720" indent="0">
              <a:buNone/>
            </a:pPr>
            <a:r>
              <a:rPr lang="ru-RU" sz="4800" dirty="0"/>
              <a:t>конкурса  детских исследовательских </a:t>
            </a:r>
          </a:p>
          <a:p>
            <a:pPr marL="45720" indent="0">
              <a:buNone/>
            </a:pPr>
            <a:r>
              <a:rPr lang="ru-RU" sz="4800" dirty="0"/>
              <a:t>работ «Мои первые открытия» </a:t>
            </a:r>
            <a:endParaRPr lang="ru-RU" sz="4800" dirty="0" smtClean="0"/>
          </a:p>
          <a:p>
            <a:pPr marL="45720" indent="0">
              <a:buNone/>
            </a:pPr>
            <a:r>
              <a:rPr lang="ru-RU" sz="4800" dirty="0" smtClean="0"/>
              <a:t>4.Сертификат </a:t>
            </a:r>
            <a:r>
              <a:rPr lang="ru-RU" sz="4800" dirty="0"/>
              <a:t>участника Научно-практической </a:t>
            </a:r>
          </a:p>
          <a:p>
            <a:pPr marL="45720" indent="0">
              <a:buNone/>
            </a:pPr>
            <a:r>
              <a:rPr lang="ru-RU" sz="4800" dirty="0"/>
              <a:t>конференции педагогических идей и решений </a:t>
            </a:r>
            <a:endParaRPr lang="ru-RU" sz="4800" dirty="0" smtClean="0"/>
          </a:p>
          <a:p>
            <a:pPr marL="45720" indent="0">
              <a:buNone/>
            </a:pPr>
            <a:r>
              <a:rPr lang="ru-RU" sz="4800" dirty="0" smtClean="0"/>
              <a:t> </a:t>
            </a:r>
            <a:r>
              <a:rPr lang="ru-RU" sz="4800" dirty="0"/>
              <a:t>«Модернизация образования: вызовы времени </a:t>
            </a:r>
            <a:r>
              <a:rPr lang="ru-RU" sz="4800" dirty="0" smtClean="0"/>
              <a:t>.</a:t>
            </a:r>
          </a:p>
          <a:p>
            <a:pPr marL="45720" indent="0">
              <a:buNone/>
            </a:pPr>
            <a:endParaRPr lang="ru-RU" sz="4800" dirty="0" smtClean="0"/>
          </a:p>
          <a:p>
            <a:pPr marL="45720" indent="0">
              <a:buNone/>
            </a:pPr>
            <a:endParaRPr lang="ru-RU" sz="4800" dirty="0"/>
          </a:p>
          <a:p>
            <a:pPr marL="45720" indent="0">
              <a:buNone/>
            </a:pPr>
            <a:endParaRPr lang="ru-RU" sz="4800" dirty="0" smtClean="0"/>
          </a:p>
          <a:p>
            <a:endParaRPr lang="ru-RU" sz="48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90767" y="1186"/>
            <a:ext cx="1368151" cy="1826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5592" y="1628800"/>
            <a:ext cx="1383326" cy="19921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95350" y="3711062"/>
            <a:ext cx="1298584" cy="1880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9166" y="1124744"/>
            <a:ext cx="1456184" cy="1817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1792" y="2564904"/>
            <a:ext cx="94143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1655" y="4221088"/>
            <a:ext cx="1123695" cy="1602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2244"/>
            <a:ext cx="142875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5756491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20000"/>
          </a:bodyPr>
          <a:lstStyle/>
          <a:p>
            <a:pPr lvl="0">
              <a:spcAft>
                <a:spcPts val="0"/>
              </a:spcAft>
              <a:buClrTx/>
              <a:buSzTx/>
            </a:pPr>
            <a:r>
              <a:rPr lang="ru-RU" sz="2400" i="1" dirty="0">
                <a:solidFill>
                  <a:schemeClr val="bg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Рекомендации:</a:t>
            </a:r>
          </a:p>
          <a:p>
            <a:pPr marL="45720" indent="0">
              <a:buNone/>
            </a:pPr>
            <a:r>
              <a:rPr lang="ru-RU" sz="2400" dirty="0"/>
              <a:t>-</a:t>
            </a: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постановки целей и задач педагогической деятельности, в области мотивации учебной деятельности;</a:t>
            </a:r>
          </a:p>
          <a:p>
            <a:pPr marL="45720" indent="0">
              <a:buNone/>
            </a:pPr>
            <a:r>
              <a:rPr lang="ru-RU" sz="1800" dirty="0">
                <a:latin typeface="Times New Roman" pitchFamily="18" charset="0"/>
                <a:cs typeface="Times New Roman" pitchFamily="18" charset="0"/>
              </a:rPr>
              <a:t>- участвовать в проектных семинарах, НПК на республиканском уровне.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Tx/>
              <a:buChar char="-"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провести обсуждение результатов экспертной оценки и самооценки с целью повышения уровня самооценки по компетентностям в области личностных качеств, в области мотивации учебной деятельности;</a:t>
            </a:r>
          </a:p>
          <a:p>
            <a:pPr marL="342900" lvl="0" indent="-342900">
              <a:spcAft>
                <a:spcPts val="0"/>
              </a:spcAft>
              <a:buClrTx/>
              <a:buSzTx/>
              <a:buFontTx/>
              <a:buChar char="-"/>
            </a:pPr>
            <a:r>
              <a:rPr lang="ru-RU" sz="18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повысить компетентность в области обеспечения информационной основы деятельности 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4339517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348</TotalTime>
  <Words>166</Words>
  <Application>Microsoft Office PowerPoint</Application>
  <PresentationFormat>Экран (4:3)</PresentationFormat>
  <Paragraphs>35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Воздушный поток</vt:lpstr>
      <vt:lpstr>Каримова Гульсинур Гайнановна МБОУ « Шишинерская ООШ» учитель биологии и химии высшей квалификационной категории стаж 23 года</vt:lpstr>
      <vt:lpstr>Залкеева Марина Валерьевна Учитель биологии и химии МБОУ «Ципьинская СОШ» Стаж работы по предмету - 9 лет Тестирование (ЕГЭ) – 76 баллов Оценка эксперта – 4,20 баллов  Результаты: 1. Почетная грамота за подготовку победителя Республиканской олимпиады школьников по экологии. 2009 год.  2. Благодарственное письмо Министерства сельского хозяйства и продовольствия РТ Министерства образования и науки 100 талантливых детей села. 2010 год.  3. Благодарность Министерства образования и науки Самарской области Департамента образования городского округа Самара за подготовку участника ежегодной международной научно-практической конференции учащихся ХХ Алабинские чтения. Самара. 2012 год.  4. Жукова Н. Л. – Диплом I степени в республиканской научно-практической конференции «Шаги в науку-2012».  </vt:lpstr>
      <vt:lpstr> Рекомендации: - участие в проектных семинарах, направленных на освоение процедур разработки дидактических, методических материалов и программ  (управление проектами); - провести обсуждение результатов экспертной оценки и самооценки  с целью повышения уровня самооценки по компетентности в области личностных качеств, организации педагогической деятельности,  разработки программы деятельности и принятия педагогических решений. </vt:lpstr>
      <vt:lpstr>Презентация PowerPoint</vt:lpstr>
      <vt:lpstr>Презентация PowerPoint</vt:lpstr>
    </vt:vector>
  </TitlesOfParts>
  <Company>Krokoz™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МБОУ «Ципьинская СОШ» Учитель химии и биологии</dc:title>
  <dc:creator>Я</dc:creator>
  <cp:lastModifiedBy>451</cp:lastModifiedBy>
  <cp:revision>22</cp:revision>
  <dcterms:created xsi:type="dcterms:W3CDTF">2013-11-29T17:39:11Z</dcterms:created>
  <dcterms:modified xsi:type="dcterms:W3CDTF">2013-12-03T11:35:21Z</dcterms:modified>
</cp:coreProperties>
</file>